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DM Sans Semi Bold" panose="020B0604020202020204" charset="0"/>
      <p:bold r:id="rId15"/>
    </p:embeddedFont>
    <p:embeddedFont>
      <p:font typeface="Inter Medium" panose="020B0604020202020204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977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3" d="100"/>
          <a:sy n="83" d="100"/>
        </p:scale>
        <p:origin x="11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54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42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do.com/link?link=http%3A%2F%2Fmaxgate.io%2Fmariyaignatieva1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youdo.com/link?link=http%3A%2F%2Ft.me%2Fmariyaignatieva" TargetMode="External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youdo.com/link?link=http%3A%2F%2Fvk.com%2Fmariyaignatieva" TargetMode="External"/><Relationship Id="rId11" Type="http://schemas.openxmlformats.org/officeDocument/2006/relationships/image" Target="../media/image17.png"/><Relationship Id="rId5" Type="http://schemas.openxmlformats.org/officeDocument/2006/relationships/hyperlink" Target="https://youdo.com/link?link=mailto%3Amariyaignatieva%40mail.ru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hyperlink" Target="https://youdo.com/link?link=http%3A%2F%2Ft.me%2Fmariyaignatieva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75983" y="1633428"/>
            <a:ext cx="6963013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Цифровые двойники ГЭС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023696"/>
            <a:ext cx="7556421" cy="10629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Интеграция гидрологического мониторинга и BIM-технологий для повышения безопасности эксплуатации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853226"/>
            <a:ext cx="75564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VI международная научно-практическая конференция «Гидротехнические сооружения», 8-9 апреля 2026 г., Сочи</a:t>
            </a:r>
            <a:endParaRPr lang="en-US" sz="17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675235" y="7762240"/>
            <a:ext cx="1937385" cy="4356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86CFA0-6005-527A-27EC-FE9B48EE719E}"/>
              </a:ext>
            </a:extLst>
          </p:cNvPr>
          <p:cNvSpPr txBox="1"/>
          <p:nvPr/>
        </p:nvSpPr>
        <p:spPr>
          <a:xfrm>
            <a:off x="793790" y="6174889"/>
            <a:ext cx="69630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Заместитель директора Института гидрологии и океанологии РГГМУ Викторова Наталья Владимировна,</a:t>
            </a:r>
            <a:br>
              <a:rPr lang="ru-RU" sz="2200" dirty="0"/>
            </a:br>
            <a:r>
              <a:rPr lang="ru-RU" sz="2200" dirty="0"/>
              <a:t>руководитель проектов, инженер-строитель</a:t>
            </a:r>
          </a:p>
          <a:p>
            <a:r>
              <a:rPr lang="ru-RU" sz="2200" dirty="0"/>
              <a:t>Игнатьева Мария Николаевна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785" y="879433"/>
            <a:ext cx="5446661" cy="64707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98540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Выводы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1747480"/>
            <a:ext cx="3664744" cy="2395657"/>
          </a:xfrm>
          <a:prstGeom prst="roundRect">
            <a:avLst>
              <a:gd name="adj" fmla="val 1420"/>
            </a:avLst>
          </a:prstGeom>
          <a:solidFill>
            <a:srgbClr val="F2EEEE"/>
          </a:solidFill>
        </p:spPr>
      </p:sp>
      <p:sp>
        <p:nvSpPr>
          <p:cNvPr id="5" name="Text 2"/>
          <p:cNvSpPr/>
          <p:nvPr/>
        </p:nvSpPr>
        <p:spPr>
          <a:xfrm>
            <a:off x="1020604" y="1974294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Эффективность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2464713"/>
            <a:ext cx="3211116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Цифровые двойники — эффективный инструмент повышения безопасности эксплуатации ГЭС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348" y="1747480"/>
            <a:ext cx="3664863" cy="2395657"/>
          </a:xfrm>
          <a:prstGeom prst="roundRect">
            <a:avLst>
              <a:gd name="adj" fmla="val 1420"/>
            </a:avLst>
          </a:prstGeom>
          <a:solidFill>
            <a:srgbClr val="F2EEEE"/>
          </a:solidFill>
        </p:spPr>
      </p:sp>
      <p:sp>
        <p:nvSpPr>
          <p:cNvPr id="8" name="Text 5"/>
          <p:cNvSpPr/>
          <p:nvPr/>
        </p:nvSpPr>
        <p:spPr>
          <a:xfrm>
            <a:off x="4912162" y="1974294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Стандартизация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2162" y="2464713"/>
            <a:ext cx="3211235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Необходимость разработки единых стандартов и протоколов интеграции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4369951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F2EEEE"/>
          </a:solidFill>
        </p:spPr>
      </p:sp>
      <p:sp>
        <p:nvSpPr>
          <p:cNvPr id="11" name="Text 8"/>
          <p:cNvSpPr/>
          <p:nvPr/>
        </p:nvSpPr>
        <p:spPr>
          <a:xfrm>
            <a:off x="1020604" y="4596765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Масштабирование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0604" y="5087183"/>
            <a:ext cx="7102793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Перспективы применения на всех ГЭС России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1133951" y="6187202"/>
            <a:ext cx="7216259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Цифровая трансформация гидроэнергетики — ключ к безопасной и эффективной эксплуатации критической инфраструктуры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793790" y="5932051"/>
            <a:ext cx="30480" cy="1599009"/>
          </a:xfrm>
          <a:prstGeom prst="rect">
            <a:avLst/>
          </a:prstGeom>
          <a:solidFill>
            <a:srgbClr val="1C9770"/>
          </a:solidFill>
        </p:spPr>
      </p:sp>
      <p:sp>
        <p:nvSpPr>
          <p:cNvPr id="15" name="Прямоугольник 14"/>
          <p:cNvSpPr/>
          <p:nvPr/>
        </p:nvSpPr>
        <p:spPr>
          <a:xfrm>
            <a:off x="12675235" y="7762240"/>
            <a:ext cx="1937385" cy="4356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843936"/>
            <a:ext cx="5077534" cy="67732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84" y="4787297"/>
            <a:ext cx="4958828" cy="25001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4" y="2091722"/>
            <a:ext cx="4958828" cy="2500131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98540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450" dirty="0" smtClean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Контакты</a:t>
            </a:r>
            <a:endParaRPr lang="en-US" sz="445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675235" y="7762240"/>
            <a:ext cx="1937385" cy="4356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1152672" y="2393781"/>
            <a:ext cx="73152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sz="24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Игнатьева Мария </a:t>
            </a:r>
            <a:r>
              <a:rPr lang="ru-RU" sz="2400" dirty="0" smtClean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Николаевна</a:t>
            </a:r>
          </a:p>
          <a:p>
            <a:pPr fontAlgn="base"/>
            <a:r>
              <a:rPr lang="ru-RU" sz="2400" dirty="0" smtClean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 </a:t>
            </a:r>
            <a:endParaRPr lang="ru-RU" sz="2400" dirty="0">
              <a:solidFill>
                <a:srgbClr val="030303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  <a:p>
            <a:pPr fontAlgn="base"/>
            <a:r>
              <a:rPr lang="en-US" sz="2400" dirty="0" smtClean="0">
                <a:solidFill>
                  <a:srgbClr val="FF280C"/>
                </a:solidFill>
                <a:latin typeface="Arial" panose="020B0604020202020204" pitchFamily="34" charset="0"/>
                <a:hlinkClick r:id="rId5"/>
              </a:rPr>
              <a:t>mariyaignatieva@mail.ru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r>
              <a:rPr lang="en-US" sz="2400" dirty="0" smtClean="0">
                <a:solidFill>
                  <a:srgbClr val="4099FB"/>
                </a:solidFill>
                <a:latin typeface="Arial" panose="020B0604020202020204" pitchFamily="34" charset="0"/>
                <a:hlinkClick r:id="rId6"/>
              </a:rPr>
              <a:t>vk.com/</a:t>
            </a:r>
            <a:r>
              <a:rPr lang="en-US" sz="2400" dirty="0" err="1" smtClean="0">
                <a:solidFill>
                  <a:srgbClr val="4099FB"/>
                </a:solidFill>
                <a:latin typeface="Arial" panose="020B0604020202020204" pitchFamily="34" charset="0"/>
                <a:hlinkClick r:id="rId6"/>
              </a:rPr>
              <a:t>mariyaignatieva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r>
              <a:rPr lang="en-US" sz="2400" dirty="0" smtClean="0">
                <a:solidFill>
                  <a:srgbClr val="4099FB"/>
                </a:solidFill>
                <a:latin typeface="Arial" panose="020B0604020202020204" pitchFamily="34" charset="0"/>
                <a:hlinkClick r:id="rId7"/>
              </a:rPr>
              <a:t>t.me/</a:t>
            </a:r>
            <a:r>
              <a:rPr lang="en-US" sz="2400" dirty="0" err="1" smtClean="0">
                <a:solidFill>
                  <a:srgbClr val="4099FB"/>
                </a:solidFill>
                <a:latin typeface="Arial" panose="020B0604020202020204" pitchFamily="34" charset="0"/>
                <a:hlinkClick r:id="rId7"/>
              </a:rPr>
              <a:t>mariyaignatieva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endParaRPr lang="ru-R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r>
              <a:rPr lang="ru-RU" sz="24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Каналы </a:t>
            </a:r>
            <a:r>
              <a:rPr lang="ru-RU" sz="24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Игнатьевой М. </a:t>
            </a:r>
            <a:r>
              <a:rPr lang="ru-RU" sz="2400" dirty="0" smtClean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Н.</a:t>
            </a:r>
          </a:p>
          <a:p>
            <a:pPr fontAlgn="base"/>
            <a:endParaRPr lang="ru-RU" sz="2400" dirty="0" smtClean="0">
              <a:solidFill>
                <a:srgbClr val="030303"/>
              </a:solidFill>
              <a:latin typeface="DM Sans Semi Bold" pitchFamily="34" charset="0"/>
              <a:ea typeface="DM Sans Semi Bold" pitchFamily="34" charset="-122"/>
              <a:cs typeface="DM Sans Semi Bold" pitchFamily="34" charset="-120"/>
            </a:endParaRPr>
          </a:p>
          <a:p>
            <a:pPr fontAlgn="base"/>
            <a:r>
              <a:rPr lang="en-US" sz="2400" dirty="0" smtClean="0">
                <a:solidFill>
                  <a:srgbClr val="4099FB"/>
                </a:solidFill>
                <a:latin typeface="Arial" panose="020B0604020202020204" pitchFamily="34" charset="0"/>
                <a:hlinkClick r:id="rId8"/>
              </a:rPr>
              <a:t>maxgate.io/mariyaignatieva1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r>
              <a:rPr lang="en-US" sz="2400" dirty="0" smtClean="0">
                <a:solidFill>
                  <a:srgbClr val="4099FB"/>
                </a:solidFill>
                <a:latin typeface="Arial" panose="020B0604020202020204" pitchFamily="34" charset="0"/>
                <a:hlinkClick r:id="rId9"/>
              </a:rPr>
              <a:t>t.me/mariyaignatieva1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400" dirty="0"/>
              <a:t/>
            </a:r>
            <a:br>
              <a:rPr lang="en-US" sz="2400" dirty="0"/>
            </a:br>
            <a:endParaRPr lang="ru-RU" sz="2400" dirty="0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58800" y="2145030"/>
            <a:ext cx="12700" cy="2411095"/>
          </a:xfrm>
          <a:prstGeom prst="line">
            <a:avLst/>
          </a:prstGeom>
          <a:ln w="25400">
            <a:solidFill>
              <a:srgbClr val="1C97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800" y="4787297"/>
            <a:ext cx="42676" cy="243251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26" y="2145030"/>
            <a:ext cx="3154150" cy="511385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504" y="2143147"/>
            <a:ext cx="3006871" cy="511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96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9030" y="836514"/>
            <a:ext cx="13051152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6000" dirty="0" smtClean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С</a:t>
            </a:r>
            <a:r>
              <a:rPr lang="ru-RU" sz="6000" dirty="0" smtClean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пасибо за внимание!</a:t>
            </a:r>
            <a:endParaRPr lang="en-US" sz="6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675235" y="7762240"/>
            <a:ext cx="1937385" cy="4356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203" y="3048802"/>
            <a:ext cx="11772805" cy="443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63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1969" y="657701"/>
            <a:ext cx="6346746" cy="66567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Актуальность проблемы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231969" y="1623417"/>
            <a:ext cx="3726418" cy="3369826"/>
          </a:xfrm>
          <a:prstGeom prst="roundRect">
            <a:avLst>
              <a:gd name="adj" fmla="val 948"/>
            </a:avLst>
          </a:prstGeom>
          <a:solidFill>
            <a:srgbClr val="F2EEEE"/>
          </a:solidFill>
        </p:spPr>
      </p:sp>
      <p:sp>
        <p:nvSpPr>
          <p:cNvPr id="5" name="Shape 2"/>
          <p:cNvSpPr/>
          <p:nvPr/>
        </p:nvSpPr>
        <p:spPr>
          <a:xfrm>
            <a:off x="6444972" y="1836420"/>
            <a:ext cx="639008" cy="639008"/>
          </a:xfrm>
          <a:prstGeom prst="roundRect">
            <a:avLst>
              <a:gd name="adj" fmla="val 14308249"/>
            </a:avLst>
          </a:prstGeom>
          <a:solidFill>
            <a:srgbClr val="1C9770"/>
          </a:solidFill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20708" y="2012156"/>
            <a:ext cx="287536" cy="28753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44972" y="2675453"/>
            <a:ext cx="3003709" cy="3327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Износ инфраструктуры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6444972" y="3128248"/>
            <a:ext cx="3300413" cy="132159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Более 40% ГЭС в России эксплуатируются более 50 лет, что требует усиленного мониторинга</a:t>
            </a:r>
            <a:endParaRPr lang="en-US" sz="1650" dirty="0"/>
          </a:p>
        </p:txBody>
      </p:sp>
      <p:sp>
        <p:nvSpPr>
          <p:cNvPr id="9" name="Shape 5"/>
          <p:cNvSpPr/>
          <p:nvPr/>
        </p:nvSpPr>
        <p:spPr>
          <a:xfrm>
            <a:off x="10158413" y="1623417"/>
            <a:ext cx="3726418" cy="3369826"/>
          </a:xfrm>
          <a:prstGeom prst="roundRect">
            <a:avLst>
              <a:gd name="adj" fmla="val 948"/>
            </a:avLst>
          </a:prstGeom>
          <a:solidFill>
            <a:srgbClr val="F2EEEE"/>
          </a:solidFill>
        </p:spPr>
      </p:sp>
      <p:sp>
        <p:nvSpPr>
          <p:cNvPr id="10" name="Shape 6"/>
          <p:cNvSpPr/>
          <p:nvPr/>
        </p:nvSpPr>
        <p:spPr>
          <a:xfrm>
            <a:off x="10371415" y="1836420"/>
            <a:ext cx="639008" cy="639008"/>
          </a:xfrm>
          <a:prstGeom prst="roundRect">
            <a:avLst>
              <a:gd name="adj" fmla="val 14308249"/>
            </a:avLst>
          </a:prstGeom>
          <a:solidFill>
            <a:srgbClr val="1C9770"/>
          </a:solidFill>
        </p:spPr>
      </p:sp>
      <p:sp>
        <p:nvSpPr>
          <p:cNvPr id="11" name="Text 7"/>
          <p:cNvSpPr/>
          <p:nvPr/>
        </p:nvSpPr>
        <p:spPr>
          <a:xfrm>
            <a:off x="10371415" y="2675453"/>
            <a:ext cx="2662714" cy="3327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История аварий</a:t>
            </a:r>
            <a:endParaRPr lang="en-US" sz="2050" dirty="0"/>
          </a:p>
        </p:txBody>
      </p:sp>
      <p:sp>
        <p:nvSpPr>
          <p:cNvPr id="12" name="Text 8"/>
          <p:cNvSpPr/>
          <p:nvPr/>
        </p:nvSpPr>
        <p:spPr>
          <a:xfrm>
            <a:off x="10371415" y="3128248"/>
            <a:ext cx="3300413" cy="165199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Катастрофа на Саяно-Шушенской ГЭС 2009 года показала критическую важность систем безопасности</a:t>
            </a:r>
            <a:endParaRPr lang="en-US" sz="1650" dirty="0"/>
          </a:p>
        </p:txBody>
      </p:sp>
      <p:sp>
        <p:nvSpPr>
          <p:cNvPr id="13" name="Shape 9"/>
          <p:cNvSpPr/>
          <p:nvPr/>
        </p:nvSpPr>
        <p:spPr>
          <a:xfrm>
            <a:off x="6231969" y="5193268"/>
            <a:ext cx="7652861" cy="2378631"/>
          </a:xfrm>
          <a:prstGeom prst="roundRect">
            <a:avLst>
              <a:gd name="adj" fmla="val 1343"/>
            </a:avLst>
          </a:prstGeom>
          <a:solidFill>
            <a:srgbClr val="F2EEEE"/>
          </a:solidFill>
        </p:spPr>
      </p:sp>
      <p:sp>
        <p:nvSpPr>
          <p:cNvPr id="14" name="Shape 10"/>
          <p:cNvSpPr/>
          <p:nvPr/>
        </p:nvSpPr>
        <p:spPr>
          <a:xfrm>
            <a:off x="6444972" y="5406271"/>
            <a:ext cx="639008" cy="639008"/>
          </a:xfrm>
          <a:prstGeom prst="roundRect">
            <a:avLst>
              <a:gd name="adj" fmla="val 14308249"/>
            </a:avLst>
          </a:prstGeom>
          <a:solidFill>
            <a:srgbClr val="1C9770"/>
          </a:solidFill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20708" y="5582007"/>
            <a:ext cx="287536" cy="28753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6444972" y="6245304"/>
            <a:ext cx="4023003" cy="33278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Фрагментированность данных</a:t>
            </a:r>
            <a:endParaRPr lang="en-US" sz="2050" dirty="0"/>
          </a:p>
        </p:txBody>
      </p:sp>
      <p:sp>
        <p:nvSpPr>
          <p:cNvPr id="17" name="Text 12"/>
          <p:cNvSpPr/>
          <p:nvPr/>
        </p:nvSpPr>
        <p:spPr>
          <a:xfrm>
            <a:off x="6444972" y="6698099"/>
            <a:ext cx="7226856" cy="6607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Отсутствие единой платформы для интеграции гидрологических и технических параметров</a:t>
            </a:r>
            <a:endParaRPr lang="en-US" sz="165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2675235" y="7762240"/>
            <a:ext cx="1937385" cy="4356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9268"/>
            <a:ext cx="6550343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Цифровой двойник ГЭС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85023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Концепция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666167"/>
            <a:ext cx="4205168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Виртуальная копия физической ГЭС, интегрирующая BIM-модель, гидрологические данные, геотехнический мониторинг и параметры оборудования в единой цифровой платформе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07039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Компоненты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5651540"/>
            <a:ext cx="4205168" cy="16894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BIM-модель сооружения (3D-7D)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Гидрологические датчики IoT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Геотехнический мониторинг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Параметры оборудования</a:t>
            </a:r>
            <a:endParaRPr lang="en-US" sz="1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981" y="2309336"/>
            <a:ext cx="8284131" cy="465974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675235" y="7762240"/>
            <a:ext cx="1937385" cy="4356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8146" y="1269206"/>
            <a:ext cx="7880509" cy="11282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Преимущества цифровых двойников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118146" y="2703195"/>
            <a:ext cx="2507099" cy="5956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50"/>
              </a:lnSpc>
              <a:buNone/>
            </a:pPr>
            <a:r>
              <a:rPr lang="en-US" sz="46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30%</a:t>
            </a:r>
            <a:endParaRPr lang="en-US" sz="4650" dirty="0"/>
          </a:p>
        </p:txBody>
      </p:sp>
      <p:sp>
        <p:nvSpPr>
          <p:cNvPr id="5" name="Text 2"/>
          <p:cNvSpPr/>
          <p:nvPr/>
        </p:nvSpPr>
        <p:spPr>
          <a:xfrm>
            <a:off x="6243399" y="3496866"/>
            <a:ext cx="2256473" cy="2819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Экономия затрат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118146" y="3865007"/>
            <a:ext cx="2507099" cy="5186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Снижение расходов на обслуживание и ремонт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8804791" y="2703195"/>
            <a:ext cx="2507099" cy="5956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50"/>
              </a:lnSpc>
              <a:buNone/>
            </a:pPr>
            <a:r>
              <a:rPr lang="en-US" sz="46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20%</a:t>
            </a:r>
            <a:endParaRPr lang="en-US" sz="4650" dirty="0"/>
          </a:p>
        </p:txBody>
      </p:sp>
      <p:sp>
        <p:nvSpPr>
          <p:cNvPr id="8" name="Text 5"/>
          <p:cNvSpPr/>
          <p:nvPr/>
        </p:nvSpPr>
        <p:spPr>
          <a:xfrm>
            <a:off x="8850392" y="3496866"/>
            <a:ext cx="2415778" cy="2819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Длительность работы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8804791" y="3865007"/>
            <a:ext cx="2507099" cy="777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Увеличение межремонтного периода оборудования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11491436" y="2703195"/>
            <a:ext cx="2507218" cy="5956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50"/>
              </a:lnSpc>
              <a:buNone/>
            </a:pPr>
            <a:r>
              <a:rPr lang="en-US" sz="46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35%</a:t>
            </a:r>
            <a:endParaRPr lang="en-US" sz="4650" dirty="0"/>
          </a:p>
        </p:txBody>
      </p:sp>
      <p:sp>
        <p:nvSpPr>
          <p:cNvPr id="11" name="Text 8"/>
          <p:cNvSpPr/>
          <p:nvPr/>
        </p:nvSpPr>
        <p:spPr>
          <a:xfrm>
            <a:off x="11616809" y="3496866"/>
            <a:ext cx="2256473" cy="2819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Снижение рисков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11491436" y="3865007"/>
            <a:ext cx="2507218" cy="5186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Уменьшение вероятности аварийных ситуаций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8804791" y="5020508"/>
            <a:ext cx="2507099" cy="5956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50"/>
              </a:lnSpc>
              <a:buNone/>
            </a:pPr>
            <a:r>
              <a:rPr lang="en-US" sz="46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60%</a:t>
            </a:r>
            <a:endParaRPr lang="en-US" sz="4650" dirty="0"/>
          </a:p>
        </p:txBody>
      </p:sp>
      <p:sp>
        <p:nvSpPr>
          <p:cNvPr id="14" name="Text 11"/>
          <p:cNvSpPr/>
          <p:nvPr/>
        </p:nvSpPr>
        <p:spPr>
          <a:xfrm>
            <a:off x="8930045" y="5814179"/>
            <a:ext cx="2256473" cy="28194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Скорость реакции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8804791" y="6182320"/>
            <a:ext cx="2507099" cy="7779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40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Сокращение времени реагирования на инциденты</a:t>
            </a:r>
            <a:endParaRPr lang="en-US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2675235" y="7762240"/>
            <a:ext cx="1937385" cy="4356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9755"/>
            <a:ext cx="593217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Архитектура системы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1133951" y="2629138"/>
            <a:ext cx="6067663" cy="226814"/>
          </a:xfrm>
          <a:prstGeom prst="roundRect">
            <a:avLst>
              <a:gd name="adj" fmla="val 15001"/>
            </a:avLst>
          </a:prstGeom>
          <a:solidFill>
            <a:srgbClr val="F2EEEE"/>
          </a:solidFill>
        </p:spPr>
      </p:sp>
      <p:sp>
        <p:nvSpPr>
          <p:cNvPr id="4" name="Shape 2"/>
          <p:cNvSpPr/>
          <p:nvPr/>
        </p:nvSpPr>
        <p:spPr>
          <a:xfrm>
            <a:off x="793790" y="2402265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F2EEEE"/>
          </a:solidFill>
        </p:spPr>
      </p:sp>
      <p:sp>
        <p:nvSpPr>
          <p:cNvPr id="5" name="Text 3"/>
          <p:cNvSpPr/>
          <p:nvPr/>
        </p:nvSpPr>
        <p:spPr>
          <a:xfrm>
            <a:off x="1020604" y="330958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Сбор данных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0604" y="3799999"/>
            <a:ext cx="5954316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Датчики IoT, пьезометры, ADCP, гидрологические посты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768709" y="2288977"/>
            <a:ext cx="6067782" cy="226814"/>
          </a:xfrm>
          <a:prstGeom prst="roundRect">
            <a:avLst>
              <a:gd name="adj" fmla="val 15001"/>
            </a:avLst>
          </a:prstGeom>
          <a:solidFill>
            <a:srgbClr val="F2EEEE"/>
          </a:solidFill>
        </p:spPr>
      </p:sp>
      <p:sp>
        <p:nvSpPr>
          <p:cNvPr id="8" name="Shape 6"/>
          <p:cNvSpPr/>
          <p:nvPr/>
        </p:nvSpPr>
        <p:spPr>
          <a:xfrm>
            <a:off x="7428548" y="2062103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F2EEEE"/>
          </a:solidFill>
        </p:spPr>
      </p:sp>
      <p:sp>
        <p:nvSpPr>
          <p:cNvPr id="9" name="Text 7"/>
          <p:cNvSpPr/>
          <p:nvPr/>
        </p:nvSpPr>
        <p:spPr>
          <a:xfrm>
            <a:off x="7655362" y="2969419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Передача данных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55362" y="3459837"/>
            <a:ext cx="5954435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Беспроводные сети, спутниковая связь, оптоволокно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1133951" y="5546408"/>
            <a:ext cx="6067663" cy="226814"/>
          </a:xfrm>
          <a:prstGeom prst="roundRect">
            <a:avLst>
              <a:gd name="adj" fmla="val 15001"/>
            </a:avLst>
          </a:prstGeom>
          <a:solidFill>
            <a:srgbClr val="F2EEEE"/>
          </a:solidFill>
        </p:spPr>
      </p:sp>
      <p:sp>
        <p:nvSpPr>
          <p:cNvPr id="12" name="Shape 10"/>
          <p:cNvSpPr/>
          <p:nvPr/>
        </p:nvSpPr>
        <p:spPr>
          <a:xfrm>
            <a:off x="793790" y="5319534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F2EEEE"/>
          </a:solidFill>
        </p:spPr>
      </p:sp>
      <p:sp>
        <p:nvSpPr>
          <p:cNvPr id="13" name="Text 11"/>
          <p:cNvSpPr/>
          <p:nvPr/>
        </p:nvSpPr>
        <p:spPr>
          <a:xfrm>
            <a:off x="1020604" y="6226850"/>
            <a:ext cx="3150632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Обработка и хранение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20604" y="6717268"/>
            <a:ext cx="595431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Облачные платформы, Big Data, базы данных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768709" y="5206246"/>
            <a:ext cx="6067782" cy="226814"/>
          </a:xfrm>
          <a:prstGeom prst="roundRect">
            <a:avLst>
              <a:gd name="adj" fmla="val 15001"/>
            </a:avLst>
          </a:prstGeom>
          <a:solidFill>
            <a:srgbClr val="F2EEEE"/>
          </a:solidFill>
        </p:spPr>
      </p:sp>
      <p:sp>
        <p:nvSpPr>
          <p:cNvPr id="16" name="Shape 14"/>
          <p:cNvSpPr/>
          <p:nvPr/>
        </p:nvSpPr>
        <p:spPr>
          <a:xfrm>
            <a:off x="7428548" y="4979372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F2EEEE"/>
          </a:solidFill>
        </p:spPr>
      </p:sp>
      <p:sp>
        <p:nvSpPr>
          <p:cNvPr id="17" name="Text 15"/>
          <p:cNvSpPr/>
          <p:nvPr/>
        </p:nvSpPr>
        <p:spPr>
          <a:xfrm>
            <a:off x="7655362" y="5886688"/>
            <a:ext cx="3920371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Визуализация и управление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655362" y="6377107"/>
            <a:ext cx="5954435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BIM-модель, панели мониторинга, система оповещения</a:t>
            </a:r>
            <a:endParaRPr lang="en-US" sz="175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2675235" y="7762240"/>
            <a:ext cx="1937385" cy="4356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274326"/>
            <a:ext cx="6133743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Технологический стек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04606" y="2550081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BIM-платформы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04606" y="3131225"/>
            <a:ext cx="3501509" cy="16894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Autodesk Revit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Bentley Systems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Renga Software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Graphisoft ArchiCAD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04606" y="504753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IoT-платформы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04606" y="5628680"/>
            <a:ext cx="3501509" cy="12472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Siemens MindSphere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GE Predix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PTC ThingWorx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3731716" y="2550081"/>
            <a:ext cx="3111579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Облачные технологии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3731716" y="3131225"/>
            <a:ext cx="3501509" cy="12472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AWS Cloud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Microsoft Azure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Google Cloud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3731716" y="507830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AI/ML инструменты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3731716" y="5659451"/>
            <a:ext cx="3501509" cy="12472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TensorFlow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PyTorch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Scikit-learn</a:t>
            </a:r>
            <a:endParaRPr lang="en-US" sz="175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81" y="1551008"/>
            <a:ext cx="7487695" cy="568110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1731035" y="7483366"/>
            <a:ext cx="2785241" cy="651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67239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Модули системы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1816179"/>
            <a:ext cx="7556421" cy="1730812"/>
          </a:xfrm>
          <a:prstGeom prst="roundRect">
            <a:avLst>
              <a:gd name="adj" fmla="val 1966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24270" y="1846659"/>
            <a:ext cx="907256" cy="1669852"/>
          </a:xfrm>
          <a:prstGeom prst="rect">
            <a:avLst/>
          </a:prstGeom>
          <a:solidFill>
            <a:srgbClr val="F2EEEE"/>
          </a:solidFill>
        </p:spPr>
      </p:sp>
      <p:sp>
        <p:nvSpPr>
          <p:cNvPr id="6" name="Text 3"/>
          <p:cNvSpPr/>
          <p:nvPr/>
        </p:nvSpPr>
        <p:spPr>
          <a:xfrm>
            <a:off x="1107758" y="2468880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1958340" y="2073473"/>
            <a:ext cx="4972407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Гидрологическое прогнозирование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958340" y="2563892"/>
            <a:ext cx="6134576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Алгоритмы прогноза паводков, расчет пропускной способности, моделирование сценариев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793790" y="3773805"/>
            <a:ext cx="7556421" cy="1730812"/>
          </a:xfrm>
          <a:prstGeom prst="roundRect">
            <a:avLst>
              <a:gd name="adj" fmla="val 1966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24270" y="3804285"/>
            <a:ext cx="907256" cy="1669852"/>
          </a:xfrm>
          <a:prstGeom prst="rect">
            <a:avLst/>
          </a:prstGeom>
          <a:solidFill>
            <a:srgbClr val="F2EEEE"/>
          </a:solidFill>
        </p:spPr>
      </p:sp>
      <p:sp>
        <p:nvSpPr>
          <p:cNvPr id="11" name="Text 8"/>
          <p:cNvSpPr/>
          <p:nvPr/>
        </p:nvSpPr>
        <p:spPr>
          <a:xfrm>
            <a:off x="1107758" y="4426506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1958340" y="4031099"/>
            <a:ext cx="4413647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Конструкционная безопасность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958340" y="4521517"/>
            <a:ext cx="6134576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Мониторинг деформаций, анализ напряжений, контроль фильтрации, оценка остаточного ресурса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793790" y="5731431"/>
            <a:ext cx="7556421" cy="1730812"/>
          </a:xfrm>
          <a:prstGeom prst="roundRect">
            <a:avLst>
              <a:gd name="adj" fmla="val 1966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24270" y="5761911"/>
            <a:ext cx="907256" cy="1669852"/>
          </a:xfrm>
          <a:prstGeom prst="rect">
            <a:avLst/>
          </a:prstGeom>
          <a:solidFill>
            <a:srgbClr val="F2EEEE"/>
          </a:solidFill>
        </p:spPr>
      </p:sp>
      <p:sp>
        <p:nvSpPr>
          <p:cNvPr id="16" name="Text 13"/>
          <p:cNvSpPr/>
          <p:nvPr/>
        </p:nvSpPr>
        <p:spPr>
          <a:xfrm>
            <a:off x="1107758" y="6384131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4"/>
          <p:cNvSpPr/>
          <p:nvPr/>
        </p:nvSpPr>
        <p:spPr>
          <a:xfrm>
            <a:off x="1958340" y="5988725"/>
            <a:ext cx="4799528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Система раннего предупреждения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1958340" y="6479143"/>
            <a:ext cx="6134576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Триггеры критических значений, автоматическая система оповещения, протоколы реагирования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35073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Практический кейс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10828"/>
            <a:ext cx="5351026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Пилотное внедрение на Волжской ГЭС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91972"/>
            <a:ext cx="828413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Интеграция BIM-модели с системой гидрологического мониторинга, установка 150+ датчиков IoT, подключение к облачной платформе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344591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Результаты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4925735"/>
            <a:ext cx="8284131" cy="16894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Снижение рисков на 35%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Сокращение времени реакции на 60%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Экономия 25% затрат на обслуживание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Увеличение межремонтного периода на 18%</a:t>
            </a:r>
            <a:endParaRPr lang="en-US" sz="1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943" y="3118842"/>
            <a:ext cx="4205168" cy="30408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675235" y="7762240"/>
            <a:ext cx="1937385" cy="4356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428" y="759619"/>
            <a:ext cx="8466773" cy="59388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Технические вызовы и перспективы</a:t>
            </a:r>
            <a:endParaRPr lang="en-US" sz="3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28" y="1671876"/>
            <a:ext cx="6556653" cy="76009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48452" y="2591157"/>
            <a:ext cx="2650450" cy="29682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Совместимость систем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948452" y="2983468"/>
            <a:ext cx="6176605" cy="2793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Интеграция различных платформ и протоколов</a:t>
            </a:r>
            <a:endParaRPr lang="en-US" sz="1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081" y="1671876"/>
            <a:ext cx="6556772" cy="76009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05105" y="2591157"/>
            <a:ext cx="2375535" cy="29682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Объем данных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7505105" y="2983468"/>
            <a:ext cx="6176724" cy="2793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Обработка Big Data в реальном времени</a:t>
            </a:r>
            <a:endParaRPr lang="en-US" sz="14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28" y="3452813"/>
            <a:ext cx="6556653" cy="76009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48452" y="4372094"/>
            <a:ext cx="2375535" cy="29682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Квалификация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948452" y="4764405"/>
            <a:ext cx="6176605" cy="2793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Обучение персонала новым технологиям</a:t>
            </a:r>
            <a:endParaRPr lang="en-US" sz="14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081" y="3452813"/>
            <a:ext cx="6556772" cy="76009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05105" y="4372094"/>
            <a:ext cx="2375535" cy="29682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Кибербезопасность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7505105" y="4764405"/>
            <a:ext cx="6176724" cy="2793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Защита критической инфраструктуры</a:t>
            </a:r>
            <a:endParaRPr lang="en-US" sz="1450" dirty="0"/>
          </a:p>
        </p:txBody>
      </p:sp>
      <p:sp>
        <p:nvSpPr>
          <p:cNvPr id="15" name="Shape 9"/>
          <p:cNvSpPr/>
          <p:nvPr/>
        </p:nvSpPr>
        <p:spPr>
          <a:xfrm>
            <a:off x="758428" y="5507838"/>
            <a:ext cx="13113425" cy="31313"/>
          </a:xfrm>
          <a:prstGeom prst="rect">
            <a:avLst/>
          </a:prstGeom>
          <a:solidFill>
            <a:srgbClr val="464646">
              <a:alpha val="50000"/>
            </a:srgbClr>
          </a:solidFill>
        </p:spPr>
      </p:sp>
      <p:sp>
        <p:nvSpPr>
          <p:cNvPr id="16" name="Text 10"/>
          <p:cNvSpPr/>
          <p:nvPr/>
        </p:nvSpPr>
        <p:spPr>
          <a:xfrm>
            <a:off x="758428" y="5777984"/>
            <a:ext cx="2680930" cy="29682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Перспективы развития</a:t>
            </a:r>
            <a:endParaRPr lang="en-US" sz="1850" dirty="0"/>
          </a:p>
        </p:txBody>
      </p:sp>
      <p:sp>
        <p:nvSpPr>
          <p:cNvPr id="17" name="Shape 11"/>
          <p:cNvSpPr/>
          <p:nvPr/>
        </p:nvSpPr>
        <p:spPr>
          <a:xfrm>
            <a:off x="758428" y="6418064"/>
            <a:ext cx="95012" cy="95012"/>
          </a:xfrm>
          <a:prstGeom prst="roundRect">
            <a:avLst>
              <a:gd name="adj" fmla="val 481202"/>
            </a:avLst>
          </a:prstGeom>
          <a:solidFill>
            <a:srgbClr val="1C9770"/>
          </a:solidFill>
        </p:spPr>
      </p:sp>
      <p:sp>
        <p:nvSpPr>
          <p:cNvPr id="18" name="Text 12"/>
          <p:cNvSpPr/>
          <p:nvPr/>
        </p:nvSpPr>
        <p:spPr>
          <a:xfrm>
            <a:off x="1012627" y="6313646"/>
            <a:ext cx="6203037" cy="5586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Интеграция искусственного интеллекта для автономного управления</a:t>
            </a:r>
            <a:endParaRPr lang="en-US" sz="1450" dirty="0"/>
          </a:p>
        </p:txBody>
      </p:sp>
      <p:sp>
        <p:nvSpPr>
          <p:cNvPr id="19" name="Shape 13"/>
          <p:cNvSpPr/>
          <p:nvPr/>
        </p:nvSpPr>
        <p:spPr>
          <a:xfrm>
            <a:off x="7414617" y="6418064"/>
            <a:ext cx="95012" cy="95012"/>
          </a:xfrm>
          <a:prstGeom prst="roundRect">
            <a:avLst>
              <a:gd name="adj" fmla="val 481202"/>
            </a:avLst>
          </a:prstGeom>
          <a:solidFill>
            <a:srgbClr val="1C9770"/>
          </a:solidFill>
        </p:spPr>
      </p:sp>
      <p:sp>
        <p:nvSpPr>
          <p:cNvPr id="20" name="Text 14"/>
          <p:cNvSpPr/>
          <p:nvPr/>
        </p:nvSpPr>
        <p:spPr>
          <a:xfrm>
            <a:off x="7668816" y="6313646"/>
            <a:ext cx="6203037" cy="2793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Цифровые двойники каскадов ГЭС</a:t>
            </a:r>
            <a:endParaRPr lang="en-US" sz="1450" dirty="0"/>
          </a:p>
        </p:txBody>
      </p:sp>
      <p:sp>
        <p:nvSpPr>
          <p:cNvPr id="21" name="Shape 15"/>
          <p:cNvSpPr/>
          <p:nvPr/>
        </p:nvSpPr>
        <p:spPr>
          <a:xfrm>
            <a:off x="758428" y="7295078"/>
            <a:ext cx="95012" cy="95012"/>
          </a:xfrm>
          <a:prstGeom prst="roundRect">
            <a:avLst>
              <a:gd name="adj" fmla="val 481202"/>
            </a:avLst>
          </a:prstGeom>
          <a:solidFill>
            <a:srgbClr val="1C9770"/>
          </a:solidFill>
        </p:spPr>
      </p:sp>
      <p:sp>
        <p:nvSpPr>
          <p:cNvPr id="22" name="Text 16"/>
          <p:cNvSpPr/>
          <p:nvPr/>
        </p:nvSpPr>
        <p:spPr>
          <a:xfrm>
            <a:off x="1012627" y="7190661"/>
            <a:ext cx="6203037" cy="2793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Предиктивное обслуживание на основе AI/ML</a:t>
            </a:r>
            <a:endParaRPr lang="en-US" sz="1450" dirty="0"/>
          </a:p>
        </p:txBody>
      </p:sp>
      <p:sp>
        <p:nvSpPr>
          <p:cNvPr id="23" name="Shape 17"/>
          <p:cNvSpPr/>
          <p:nvPr/>
        </p:nvSpPr>
        <p:spPr>
          <a:xfrm>
            <a:off x="7414617" y="7295078"/>
            <a:ext cx="95012" cy="95012"/>
          </a:xfrm>
          <a:prstGeom prst="roundRect">
            <a:avLst>
              <a:gd name="adj" fmla="val 481202"/>
            </a:avLst>
          </a:prstGeom>
          <a:solidFill>
            <a:srgbClr val="1C9770"/>
          </a:solidFill>
        </p:spPr>
      </p:sp>
      <p:sp>
        <p:nvSpPr>
          <p:cNvPr id="24" name="Text 18"/>
          <p:cNvSpPr/>
          <p:nvPr/>
        </p:nvSpPr>
        <p:spPr>
          <a:xfrm>
            <a:off x="7668816" y="7190661"/>
            <a:ext cx="6203037" cy="27932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464646"/>
                </a:solidFill>
                <a:latin typeface="Inter Medium" panose="02000503000000020004" pitchFamily="34" charset="0"/>
                <a:ea typeface="Inter Medium" panose="02000503000000020004" pitchFamily="34" charset="-122"/>
                <a:cs typeface="Inter Medium" panose="02000503000000020004" pitchFamily="34" charset="-120"/>
              </a:rPr>
              <a:t>Дополненная реальность для инспекций</a:t>
            </a:r>
            <a:endParaRPr lang="en-US" sz="145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2675235" y="7762240"/>
            <a:ext cx="1937385" cy="4356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449</Words>
  <Application>Microsoft Office PowerPoint</Application>
  <PresentationFormat>Произвольный</PresentationFormat>
  <Paragraphs>126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DM Sans Semi Bold</vt:lpstr>
      <vt:lpstr>Inter Medium</vt:lpstr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Буланова Софья Александровна</dc:creator>
  <cp:lastModifiedBy>Буланова Софья Александровна</cp:lastModifiedBy>
  <cp:revision>10</cp:revision>
  <dcterms:created xsi:type="dcterms:W3CDTF">2026-02-24T19:52:00Z</dcterms:created>
  <dcterms:modified xsi:type="dcterms:W3CDTF">2026-04-08T07:59:28Z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DF60E1749E914266980A0B8393BEAD11_13</vt:lpwstr>
  </property>
  <property fmtid="{D5CDD505-2E9C-101B-9397-08002B2CF9AE}" pid="3" name="KSOProductBuildVer">
    <vt:lpwstr>1049-12.2.0.23196</vt:lpwstr>
  </property>
</Properties>
</file>